
<file path=[Content_Types].xml><?xml version="1.0" encoding="utf-8"?>
<Types xmlns="http://schemas.openxmlformats.org/package/2006/content-types">
  <Default Extension="jpeg" ContentType="image/jpeg"/>
  <Default Extension="JPG" ContentType="image/.jp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ppt/tags/tag9.xml" ContentType="application/vnd.openxmlformats-officedocument.presentationml.tags+xml"/>
  <Override PartName="/ppt/theme/theme1.xml" ContentType="application/vnd.openxmlformats-officedocument.theme+xml"/>
  <Override PartName="/ppt/theme/themeOverride1.xml" ContentType="application/vnd.openxmlformats-officedocument.themeOverride+xml"/>
  <Override PartName="/ppt/theme/themeOverride2.xml" ContentType="application/vnd.openxmlformats-officedocument.themeOverrid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4" Type="http://schemas.openxmlformats.org/package/2006/relationships/metadata/thumbnail" Target="docProps/thumbnail.jpeg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5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75" r:id="rId3"/>
    <p:sldId id="344" r:id="rId4"/>
    <p:sldId id="327" r:id="rId5"/>
    <p:sldId id="332" r:id="rId6"/>
    <p:sldId id="330" r:id="rId7"/>
    <p:sldId id="329" r:id="rId8"/>
    <p:sldId id="328" r:id="rId9"/>
    <p:sldId id="333" r:id="rId10"/>
    <p:sldId id="265" r:id="rId11"/>
    <p:sldId id="266" r:id="rId12"/>
    <p:sldId id="270" r:id="rId13"/>
    <p:sldId id="272" r:id="rId14"/>
    <p:sldId id="273" r:id="rId15"/>
  </p:sldIdLst>
  <p:sldSz cx="9144000" cy="6858000" type="screen4x3"/>
  <p:notesSz cx="6858000" cy="9144000"/>
  <p:custDataLst>
    <p:tags r:id="rId19"/>
  </p:custDataLst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2" autoAdjust="0"/>
    <p:restoredTop sz="94717" autoAdjust="0"/>
  </p:normalViewPr>
  <p:slideViewPr>
    <p:cSldViewPr>
      <p:cViewPr varScale="1">
        <p:scale>
          <a:sx n="82" d="100"/>
          <a:sy n="82" d="100"/>
        </p:scale>
        <p:origin x="-1474" y="-86"/>
      </p:cViewPr>
      <p:guideLst>
        <p:guide orient="horz" pos="2160"/>
        <p:guide pos="2816"/>
      </p:guideLst>
    </p:cSldViewPr>
  </p:slideViewPr>
  <p:outlineViewPr>
    <p:cViewPr>
      <p:scale>
        <a:sx n="33" d="100"/>
        <a:sy n="33" d="100"/>
      </p:scale>
      <p:origin x="0" y="43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7.xml"/><Relationship Id="rId8" Type="http://schemas.openxmlformats.org/officeDocument/2006/relationships/slide" Target="slides/slide6.xml"/><Relationship Id="rId7" Type="http://schemas.openxmlformats.org/officeDocument/2006/relationships/slide" Target="slides/slide5.xml"/><Relationship Id="rId6" Type="http://schemas.openxmlformats.org/officeDocument/2006/relationships/slide" Target="slides/slide4.xml"/><Relationship Id="rId5" Type="http://schemas.openxmlformats.org/officeDocument/2006/relationships/slide" Target="slides/slide3.xml"/><Relationship Id="rId4" Type="http://schemas.openxmlformats.org/officeDocument/2006/relationships/slide" Target="slides/slide2.xml"/><Relationship Id="rId3" Type="http://schemas.openxmlformats.org/officeDocument/2006/relationships/slide" Target="slides/slide1.xml"/><Relationship Id="rId2" Type="http://schemas.openxmlformats.org/officeDocument/2006/relationships/theme" Target="theme/theme1.xml"/><Relationship Id="rId19" Type="http://schemas.openxmlformats.org/officeDocument/2006/relationships/tags" Target="tags/tag14.xml"/><Relationship Id="rId18" Type="http://schemas.openxmlformats.org/officeDocument/2006/relationships/tableStyles" Target="tableStyles.xml"/><Relationship Id="rId17" Type="http://schemas.openxmlformats.org/officeDocument/2006/relationships/viewProps" Target="viewProps.xml"/><Relationship Id="rId16" Type="http://schemas.openxmlformats.org/officeDocument/2006/relationships/presProps" Target="presProps.xml"/><Relationship Id="rId15" Type="http://schemas.openxmlformats.org/officeDocument/2006/relationships/slide" Target="slides/slide13.xml"/><Relationship Id="rId14" Type="http://schemas.openxmlformats.org/officeDocument/2006/relationships/slide" Target="slides/slide12.xml"/><Relationship Id="rId13" Type="http://schemas.openxmlformats.org/officeDocument/2006/relationships/slide" Target="slides/slide11.xml"/><Relationship Id="rId12" Type="http://schemas.openxmlformats.org/officeDocument/2006/relationships/slide" Target="slides/slide10.xml"/><Relationship Id="rId11" Type="http://schemas.openxmlformats.org/officeDocument/2006/relationships/slide" Target="slides/slide9.xml"/><Relationship Id="rId10" Type="http://schemas.openxmlformats.org/officeDocument/2006/relationships/slide" Target="slides/slide8.xml"/><Relationship Id="rId1" Type="http://schemas.openxmlformats.org/officeDocument/2006/relationships/slideMaster" Target="slideMasters/slideMaster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副标题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zh-CN" altLang="en-US" smtClean="0"/>
              <a:t>单击此处编辑母版副标题样式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2" Type="http://schemas.openxmlformats.org/officeDocument/2006/relationships/theme" Target="../theme/theme1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zh-CN" altLang="en-US" smtClean="0"/>
              <a:t>单击此处编辑母版文本样式</a:t>
            </a:r>
            <a:endParaRPr lang="zh-CN" altLang="en-US" smtClean="0"/>
          </a:p>
          <a:p>
            <a:pPr lvl="1"/>
            <a:r>
              <a:rPr lang="zh-CN" altLang="en-US" smtClean="0"/>
              <a:t>第二级</a:t>
            </a:r>
            <a:endParaRPr lang="zh-CN" altLang="en-US" smtClean="0"/>
          </a:p>
          <a:p>
            <a:pPr lvl="2"/>
            <a:r>
              <a:rPr lang="zh-CN" altLang="en-US" smtClean="0"/>
              <a:t>第三级</a:t>
            </a:r>
            <a:endParaRPr lang="zh-CN" altLang="en-US" smtClean="0"/>
          </a:p>
          <a:p>
            <a:pPr lvl="3"/>
            <a:r>
              <a:rPr lang="zh-CN" altLang="en-US" smtClean="0"/>
              <a:t>第四级</a:t>
            </a:r>
            <a:endParaRPr lang="zh-CN" altLang="en-US" smtClean="0"/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57B1B6-CF6B-4C71-9B3B-D5C076C7E4E0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FEB602C-E7A5-4765-B72B-CFD9B72E690B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1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13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5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6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1.xml"/><Relationship Id="rId1" Type="http://schemas.openxmlformats.org/officeDocument/2006/relationships/tags" Target="../tags/tag7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2.xml"/><Relationship Id="rId2" Type="http://schemas.openxmlformats.org/officeDocument/2006/relationships/themeOverride" Target="../theme/themeOverride2.xml"/><Relationship Id="rId1" Type="http://schemas.openxmlformats.org/officeDocument/2006/relationships/tags" Target="../tags/tag8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9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8985" y="1600200"/>
          <a:ext cx="8632825" cy="431990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2560"/>
                <a:gridCol w="1440000"/>
                <a:gridCol w="1440000"/>
                <a:gridCol w="1440000"/>
                <a:gridCol w="1440000"/>
                <a:gridCol w="1440000"/>
              </a:tblGrid>
              <a:tr h="864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8636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110200006-a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普通门诊诊察费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110200006-b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副主任医师门诊诊察费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110200006-c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主任医师门诊诊察费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86400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110200003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急诊诊查费  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22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2000" y="1500174"/>
          <a:ext cx="8640000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40000"/>
                <a:gridCol w="1620000"/>
                <a:gridCol w="1080000"/>
                <a:gridCol w="1080000"/>
                <a:gridCol w="1620000"/>
                <a:gridCol w="1800000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120500002-a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中清创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120500003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小清创缝合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以下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120500003-a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小清创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120600001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特大换药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39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以上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120600002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大换药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－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1999" y="1600200"/>
          <a:ext cx="864000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52963"/>
                <a:gridCol w="1816205"/>
                <a:gridCol w="1089723"/>
                <a:gridCol w="1089723"/>
                <a:gridCol w="1634584"/>
                <a:gridCol w="1556804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220302012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临床操作的彩色多普勒超声引导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250101015-b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血细胞分析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18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250102035-c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尿液分析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干化学法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250102024-a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尿沉渣定量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仪器法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250103001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粪便常规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2000" y="1600200"/>
          <a:ext cx="8640000" cy="432009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12000"/>
                <a:gridCol w="1800000"/>
                <a:gridCol w="899795"/>
                <a:gridCol w="900205"/>
                <a:gridCol w="1620000"/>
                <a:gridCol w="1908000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250308004-a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淀粉酶测定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干化学法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9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310602006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血气分析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59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310902005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纤维胃十二指肠镜检查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104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含活检、刷检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310902011 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超细内镜检查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310903005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纤维结肠镜检查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130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57200" y="1600200"/>
          <a:ext cx="822920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166"/>
                <a:gridCol w="1610061"/>
                <a:gridCol w="1073374"/>
                <a:gridCol w="1073374"/>
                <a:gridCol w="1610061"/>
                <a:gridCol w="1431166"/>
              </a:tblGrid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310905006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胆道镜检查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310905007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腹腔镜检查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260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90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311000034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膀胱镜尿道镜检查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156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0.1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含活检，包括取异物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</a:tr>
              <a:tr h="720000"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投诉电话：</a:t>
                      </a:r>
                      <a:r>
                        <a:rPr lang="en-US" altLang="zh-CN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12315</a:t>
                      </a:r>
                      <a:endParaRPr lang="en-US" altLang="zh-CN" sz="1800" b="1" i="0" dirty="0" smtClean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  <a:tc gridSpan="3"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联系电话：</a:t>
                      </a:r>
                      <a:r>
                        <a:rPr lang="en-US" altLang="zh-CN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0513-88869923</a:t>
                      </a:r>
                      <a:endParaRPr lang="en-US" altLang="zh-CN" sz="1800" b="1" i="0" dirty="0" smtClean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467" marR="9467" marT="9525" marB="0" anchor="ctr"/>
                </a:tc>
                <a:tc hMerge="1">
                  <a:tcPr marL="9525" marR="9525" marT="9525" marB="0" anchor="ctr"/>
                </a:tc>
                <a:tc hMerge="1">
                  <a:tcPr marL="9525" marR="9525" marT="9525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78460" y="1600200"/>
          <a:ext cx="8513445" cy="450532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12240"/>
                <a:gridCol w="1420495"/>
                <a:gridCol w="1420495"/>
                <a:gridCol w="1419860"/>
                <a:gridCol w="1420495"/>
                <a:gridCol w="1419860"/>
              </a:tblGrid>
              <a:tr h="150177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50177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住院诊察费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日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50177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110200005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住院</a:t>
                      </a: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诊察费</a:t>
                      </a: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（儿科）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00355" y="1303655"/>
          <a:ext cx="859155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/>
                <a:gridCol w="1431925"/>
                <a:gridCol w="1431925"/>
                <a:gridCol w="1431925"/>
                <a:gridCol w="1431925"/>
                <a:gridCol w="1431925"/>
              </a:tblGrid>
              <a:tr h="1031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110400001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院前急救费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110600001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救护车使用费（起步）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公里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110600001-a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救护车使用费（A）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公里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五公里外加收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110300001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急诊监护费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日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130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23850" y="1303655"/>
          <a:ext cx="8568055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08430"/>
                <a:gridCol w="1431925"/>
                <a:gridCol w="1431925"/>
                <a:gridCol w="1431925"/>
                <a:gridCol w="1431925"/>
                <a:gridCol w="1431925"/>
              </a:tblGrid>
              <a:tr h="1031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肌肉注射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120400002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静脉注射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静脉输液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120400007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小儿静脉输液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456565" y="1348740"/>
          <a:ext cx="8530590" cy="5071745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1765"/>
                <a:gridCol w="1421765"/>
                <a:gridCol w="1421765"/>
                <a:gridCol w="1421765"/>
                <a:gridCol w="1421765"/>
                <a:gridCol w="1421765"/>
              </a:tblGrid>
              <a:tr h="1180465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17983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210102015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数字化摄影(DR)                     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曝光次数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zh-CN" altLang="en-US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胶片另收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18046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210200001-b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磁共振平扫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部位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360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sym typeface="+mn-ea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胶片另收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530985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210300001-b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多排螺旋CT平扫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部位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180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zh-CN" altLang="en-US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  <a:sym typeface="+mn-ea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胶片另收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00355" y="1303655"/>
          <a:ext cx="8591550" cy="5156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31925"/>
                <a:gridCol w="1431925"/>
                <a:gridCol w="1431925"/>
                <a:gridCol w="1431925"/>
                <a:gridCol w="1431925"/>
                <a:gridCol w="1431925"/>
              </a:tblGrid>
              <a:tr h="103124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310100016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腰椎穿刺术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104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310604005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胸腔穿刺术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311000008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血液透析滤过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650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乙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03124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311201050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刮宫术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104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315595" y="1303655"/>
          <a:ext cx="8576310" cy="5222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9385"/>
                <a:gridCol w="1429385"/>
                <a:gridCol w="1429385"/>
                <a:gridCol w="1429385"/>
                <a:gridCol w="1429385"/>
                <a:gridCol w="1429385"/>
              </a:tblGrid>
              <a:tr h="13055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30556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330100005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全身麻醉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2小时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507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330610001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扁桃体切除术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331002005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胃癌根治术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3680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r>
                        <a:rPr lang="en-US" altLang="zh-CN" sz="1800" b="1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甲</a:t>
                      </a: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 fontAlgn="ctr">
                        <a:buClrTx/>
                        <a:buSzTx/>
                        <a:buFontTx/>
                        <a:buNone/>
                      </a:pPr>
                      <a:endParaRPr lang="en-US" altLang="zh-CN" sz="1800" b="1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 wrap="square" anchor="ctr" anchorCtr="1">
            <a:normAutofit fontScale="90000"/>
          </a:bodyPr>
          <a:lstStyle/>
          <a:p>
            <a:br>
              <a:rPr lang="zh-CN" altLang="en-US" b="1" dirty="0" smtClean="0">
                <a:sym typeface="+mn-ea"/>
              </a:rPr>
            </a:br>
            <a:r>
              <a:rPr lang="zh-CN" altLang="en-US" sz="4000" b="1" dirty="0" smtClean="0">
                <a:solidFill>
                  <a:schemeClr val="tx1"/>
                </a:solidFill>
                <a:sym typeface="+mn-ea"/>
              </a:rPr>
              <a:t>海安市人民医院医疗服务项目价格公示</a:t>
            </a:r>
            <a:br>
              <a:rPr lang="zh-CN" altLang="en-US" b="1" dirty="0">
                <a:solidFill>
                  <a:schemeClr val="tx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endParaRPr lang="zh-CN" altLang="en-US" b="1" dirty="0">
              <a:solidFill>
                <a:schemeClr val="tx1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</a:endParaRPr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537845" y="1303655"/>
          <a:ext cx="8354060" cy="6527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207135"/>
                <a:gridCol w="1429385"/>
                <a:gridCol w="1429385"/>
                <a:gridCol w="1429385"/>
                <a:gridCol w="1452880"/>
                <a:gridCol w="1405890"/>
              </a:tblGrid>
              <a:tr h="130556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 smtClean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072" marR="9072" marT="9525" marB="0" anchor="ctr"/>
                </a:tc>
                <a:tc>
                  <a:txBody>
                    <a:bodyPr/>
                    <a:p>
                      <a:pPr>
                        <a:buNone/>
                      </a:pPr>
                      <a:endParaRPr lang="zh-CN" altLang="en-US"/>
                    </a:p>
                  </a:txBody>
                  <a:tcPr/>
                </a:tc>
              </a:tr>
              <a:tr h="13055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331006002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胆囊切除术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870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甲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331008001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腹股沟疝修补术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单侧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1660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甲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  <a:tr h="1305560"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331400002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l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单胎顺产接生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次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1220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lstStyle/>
                    <a:p>
                      <a:pPr algn="ctr">
                        <a:buClrTx/>
                        <a:buSzTx/>
                        <a:buFontTx/>
                        <a:buNone/>
                      </a:pPr>
                      <a:r>
                        <a:rPr lang="en-US" altLang="en-US" sz="1800" b="1">
                          <a:solidFill>
                            <a:srgbClr val="000000"/>
                          </a:solidFill>
                          <a:latin typeface="宋体" panose="02010600030101010101" pitchFamily="2" charset="-122"/>
                        </a:rPr>
                        <a:t>甲</a:t>
                      </a: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  <a:tc>
                  <a:txBody>
                    <a:bodyPr/>
                    <a:p>
                      <a:pPr algn="ctr">
                        <a:buClrTx/>
                        <a:buSzTx/>
                        <a:buFontTx/>
                        <a:buNone/>
                      </a:pPr>
                      <a:endParaRPr lang="en-US" altLang="en-US" sz="1800" b="1">
                        <a:solidFill>
                          <a:srgbClr val="000000"/>
                        </a:solidFill>
                        <a:latin typeface="宋体" panose="02010600030101010101" pitchFamily="2" charset="-122"/>
                      </a:endParaRPr>
                    </a:p>
                  </a:txBody>
                  <a:tcPr marL="12700" marR="12700" marT="12700" vert="horz" anchor="ctr" anchorCtr="0"/>
                </a:tc>
              </a:tr>
            </a:tbl>
          </a:graphicData>
        </a:graphic>
      </p:graphicFrame>
    </p:spTree>
  </p:cSld>
  <p:clrMapOvr>
    <a:overrideClrMapping bg1="lt1" tx1="dk1" bg2="lt2" tx2="dk2" accent1="accent1" accent2="accent2" accent3="accent3" accent4="accent4" accent5="accent5" accent6="accent6" hlink="hlink" folHlink="folHlink"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zh-CN" altLang="en-US" sz="3600" b="1" dirty="0" smtClean="0"/>
              <a:t>海安市人民医院医疗服务项目价格公示</a:t>
            </a:r>
            <a:endParaRPr lang="zh-CN" altLang="en-US" sz="3600" b="1" dirty="0"/>
          </a:p>
        </p:txBody>
      </p:sp>
      <p:graphicFrame>
        <p:nvGraphicFramePr>
          <p:cNvPr id="5" name="内容占位符 4"/>
          <p:cNvGraphicFramePr>
            <a:graphicFrameLocks noGrp="1"/>
          </p:cNvGraphicFramePr>
          <p:nvPr>
            <p:ph idx="1"/>
            <p:custDataLst>
              <p:tags r:id="rId1"/>
            </p:custDataLst>
          </p:nvPr>
        </p:nvGraphicFramePr>
        <p:xfrm>
          <a:off x="251999" y="1500174"/>
          <a:ext cx="8640002" cy="43200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70638"/>
                <a:gridCol w="1838298"/>
                <a:gridCol w="919150"/>
                <a:gridCol w="919150"/>
                <a:gridCol w="1654468"/>
                <a:gridCol w="1838298"/>
              </a:tblGrid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收费代码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收费项目名称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单位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单价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医保自付比例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120400012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动脉穿刺置管术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70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120400013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抗肿瘤化学药物配置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组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40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120500001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大清创缝合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170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以上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120500001-a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大清创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70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  <a:tr h="720000"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120500002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中清创缝合</a:t>
                      </a:r>
                      <a:endParaRPr lang="zh-CN" alt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次</a:t>
                      </a:r>
                      <a:endParaRPr lang="zh-CN" altLang="en-US" sz="1800" b="1" i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85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0</a:t>
                      </a:r>
                      <a:endParaRPr lang="en-US" altLang="zh-CN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创面在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30</a:t>
                      </a:r>
                      <a:r>
                        <a:rPr lang="zh-CN" alt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－</a:t>
                      </a:r>
                      <a:r>
                        <a:rPr lang="en-US" altLang="zh-CN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10</a:t>
                      </a:r>
                      <a:r>
                        <a:rPr lang="en-US" sz="1800" b="1" i="0" dirty="0">
                          <a:solidFill>
                            <a:srgbClr val="000000"/>
                          </a:solidFill>
                          <a:uFillTx/>
                          <a:latin typeface="宋体" panose="02010600030101010101" pitchFamily="2" charset="-122"/>
                        </a:rPr>
                        <a:t>cm²</a:t>
                      </a:r>
                      <a:endParaRPr lang="en-US" sz="1800" b="1" i="0" dirty="0">
                        <a:solidFill>
                          <a:srgbClr val="000000"/>
                        </a:solidFill>
                        <a:uFillTx/>
                        <a:latin typeface="宋体" panose="02010600030101010101" pitchFamily="2" charset="-122"/>
                      </a:endParaRPr>
                    </a:p>
                  </a:txBody>
                  <a:tcPr marL="9730" marR="9730" marT="9730" marB="0" anchor="ctr"/>
                </a:tc>
              </a:tr>
            </a:tbl>
          </a:graphicData>
        </a:graphic>
      </p:graphicFrame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ags/tag1.xml><?xml version="1.0" encoding="utf-8"?>
<p:tagLst xmlns:p="http://schemas.openxmlformats.org/presentationml/2006/main">
  <p:tag name="KSO_WM_UNIT_TABLE_BEAUTIFY" val="smartTable{ed0fbadf-08b1-46d8-a20b-b179ef0282b1}"/>
  <p:tag name="TABLE_ENDDRAG_ORIGIN_RECT" val="657*240"/>
  <p:tag name="TABLE_ENDDRAG_RECT" val="26*181*657*240"/>
</p:tagLst>
</file>

<file path=ppt/tags/tag10.xml><?xml version="1.0" encoding="utf-8"?>
<p:tagLst xmlns:p="http://schemas.openxmlformats.org/presentationml/2006/main">
  <p:tag name="KSO_WM_UNIT_TABLE_BEAUTIFY" val="smartTable{659a6b1f-c6b9-461c-bb4b-5c34f3bb874b}"/>
</p:tagLst>
</file>

<file path=ppt/tags/tag11.xml><?xml version="1.0" encoding="utf-8"?>
<p:tagLst xmlns:p="http://schemas.openxmlformats.org/presentationml/2006/main">
  <p:tag name="KSO_WM_UNIT_TABLE_BEAUTIFY" val="smartTable{aa252dcb-d559-41a1-8eef-f664c3cd6442}"/>
  <p:tag name="TABLE_ENDDRAG_ORIGIN_RECT" val="664*405"/>
  <p:tag name="TABLE_ENDDRAG_RECT" val="24*118*664*405"/>
</p:tagLst>
</file>

<file path=ppt/tags/tag12.xml><?xml version="1.0" encoding="utf-8"?>
<p:tagLst xmlns:p="http://schemas.openxmlformats.org/presentationml/2006/main">
  <p:tag name="KSO_WM_UNIT_TABLE_BEAUTIFY" val="smartTable{41e9ff96-08be-448a-a394-e23d8aa258c7}"/>
</p:tagLst>
</file>

<file path=ppt/tags/tag13.xml><?xml version="1.0" encoding="utf-8"?>
<p:tagLst xmlns:p="http://schemas.openxmlformats.org/presentationml/2006/main">
  <p:tag name="KSO_WM_UNIT_TABLE_BEAUTIFY" val="smartTable{8354de08-a830-47cd-abd5-ada515826377}"/>
  <p:tag name="TABLE_ENDDRAG_ORIGIN_RECT" val="656*411"/>
  <p:tag name="TABLE_ENDDRAG_RECT" val="27*118*657*411"/>
</p:tagLst>
</file>

<file path=ppt/tags/tag14.xml><?xml version="1.0" encoding="utf-8"?>
<p:tagLst xmlns:p="http://schemas.openxmlformats.org/presentationml/2006/main">
  <p:tag name="COMMONDATA" val="eyJoZGlkIjoiODNhYmIzMWExNzYxYTU4MjIwZGIyY2RlMTA5NjczNmIifQ=="/>
</p:tagLst>
</file>

<file path=ppt/tags/tag2.xml><?xml version="1.0" encoding="utf-8"?>
<p:tagLst xmlns:p="http://schemas.openxmlformats.org/presentationml/2006/main">
  <p:tag name="KSO_WM_UNIT_TABLE_BEAUTIFY" val="smartTable{ed0fbadf-08b1-46d8-a20b-b179ef0282b1}"/>
  <p:tag name="TABLE_ENDDRAG_ORIGIN_RECT" val="670*354"/>
  <p:tag name="TABLE_ENDDRAG_RECT" val="29*126*670*354"/>
</p:tagLst>
</file>

<file path=ppt/tags/tag3.xml><?xml version="1.0" encoding="utf-8"?>
<p:tagLst xmlns:p="http://schemas.openxmlformats.org/presentationml/2006/main">
  <p:tag name="KSO_WM_UNIT_TABLE_BEAUTIFY" val="smartTable{ed0fbadf-08b1-46d8-a20b-b179ef0282b1}"/>
  <p:tag name="TABLE_ENDDRAG_ORIGIN_RECT" val="676*405"/>
  <p:tag name="TABLE_ENDDRAG_RECT" val="23*102*676*406"/>
</p:tagLst>
</file>

<file path=ppt/tags/tag4.xml><?xml version="1.0" encoding="utf-8"?>
<p:tagLst xmlns:p="http://schemas.openxmlformats.org/presentationml/2006/main">
  <p:tag name="KSO_WM_UNIT_TABLE_BEAUTIFY" val="smartTable{ed0fbadf-08b1-46d8-a20b-b179ef0282b1}"/>
  <p:tag name="TABLE_ENDDRAG_ORIGIN_RECT" val="676*405"/>
  <p:tag name="TABLE_ENDDRAG_RECT" val="23*102*676*406"/>
</p:tagLst>
</file>

<file path=ppt/tags/tag5.xml><?xml version="1.0" encoding="utf-8"?>
<p:tagLst xmlns:p="http://schemas.openxmlformats.org/presentationml/2006/main">
  <p:tag name="KSO_WM_UNIT_TABLE_BEAUTIFY" val="smartTable{ed0fbadf-08b1-46d8-a20b-b179ef0282b1}"/>
  <p:tag name="TABLE_ENDDRAG_ORIGIN_RECT" val="671*399"/>
  <p:tag name="TABLE_ENDDRAG_RECT" val="36*106*671*399"/>
</p:tagLst>
</file>

<file path=ppt/tags/tag6.xml><?xml version="1.0" encoding="utf-8"?>
<p:tagLst xmlns:p="http://schemas.openxmlformats.org/presentationml/2006/main">
  <p:tag name="KSO_WM_UNIT_TABLE_BEAUTIFY" val="smartTable{ed0fbadf-08b1-46d8-a20b-b179ef0282b1}"/>
  <p:tag name="TABLE_ENDDRAG_ORIGIN_RECT" val="676*405"/>
  <p:tag name="TABLE_ENDDRAG_RECT" val="23*102*676*406"/>
</p:tagLst>
</file>

<file path=ppt/tags/tag7.xml><?xml version="1.0" encoding="utf-8"?>
<p:tagLst xmlns:p="http://schemas.openxmlformats.org/presentationml/2006/main">
  <p:tag name="KSO_WM_UNIT_TABLE_BEAUTIFY" val="smartTable{ed0fbadf-08b1-46d8-a20b-b179ef0282b1}"/>
  <p:tag name="TABLE_ENDDRAG_ORIGIN_RECT" val="675*411"/>
  <p:tag name="TABLE_ENDDRAG_RECT" val="24*102*675*411"/>
</p:tagLst>
</file>

<file path=ppt/tags/tag8.xml><?xml version="1.0" encoding="utf-8"?>
<p:tagLst xmlns:p="http://schemas.openxmlformats.org/presentationml/2006/main">
  <p:tag name="KSO_WM_UNIT_TABLE_BEAUTIFY" val="smartTable{ed0fbadf-08b1-46d8-a20b-b179ef0282b1}"/>
  <p:tag name="TABLE_ENDDRAG_ORIGIN_RECT" val="675*411"/>
  <p:tag name="TABLE_ENDDRAG_RECT" val="24*102*675*411"/>
</p:tagLst>
</file>

<file path=ppt/tags/tag9.xml><?xml version="1.0" encoding="utf-8"?>
<p:tagLst xmlns:p="http://schemas.openxmlformats.org/presentationml/2006/main">
  <p:tag name="KSO_WM_UNIT_TABLE_BEAUTIFY" val="smartTable{d3a1915a-bc18-4118-81ff-f62ac3905708}"/>
</p:tagLst>
</file>

<file path=ppt/theme/theme1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ppt/theme/themeOverride2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1718</Words>
  <Application>WPS 演示</Application>
  <PresentationFormat>全屏显示(4:3)</PresentationFormat>
  <Paragraphs>700</Paragraphs>
  <Slides>13</Slides>
  <Notes>0</Notes>
  <HiddenSlides>0</HiddenSlides>
  <MMClips>0</MMClips>
  <ScaleCrop>false</ScaleCrop>
  <HeadingPairs>
    <vt:vector size="6" baseType="variant">
      <vt:variant>
        <vt:lpstr>已用的字体</vt:lpstr>
      </vt:variant>
      <vt:variant>
        <vt:i4>6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13</vt:i4>
      </vt:variant>
    </vt:vector>
  </HeadingPairs>
  <TitlesOfParts>
    <vt:vector size="20" baseType="lpstr">
      <vt:lpstr>Arial</vt:lpstr>
      <vt:lpstr>宋体</vt:lpstr>
      <vt:lpstr>Wingdings</vt:lpstr>
      <vt:lpstr>Calibri</vt:lpstr>
      <vt:lpstr>微软雅黑</vt:lpstr>
      <vt:lpstr>Arial Unicode MS</vt:lpstr>
      <vt:lpstr>Office 主题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 海安市人民医院医疗服务项目价格公示 </vt:lpstr>
      <vt:lpstr>海安市人民医院医疗服务项目价格公示</vt:lpstr>
      <vt:lpstr>海安市人民医院医疗服务项目价格公示</vt:lpstr>
      <vt:lpstr>海安市人民医院医疗服务项目价格公示</vt:lpstr>
      <vt:lpstr>海安市人民医院医疗服务项目价格公示</vt:lpstr>
      <vt:lpstr>海安市人民医院医疗服务项目价格公示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海安人民医院 主要医疗服务项目价格公示</dc:title>
  <dc:creator>Administrator</dc:creator>
  <cp:lastModifiedBy>三塘风景</cp:lastModifiedBy>
  <cp:revision>33</cp:revision>
  <dcterms:created xsi:type="dcterms:W3CDTF">2021-07-20T07:56:00Z</dcterms:created>
  <dcterms:modified xsi:type="dcterms:W3CDTF">2022-06-15T06:38:58Z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E2657D2993424F35A3BE5FFF0B596302</vt:lpwstr>
  </property>
  <property fmtid="{D5CDD505-2E9C-101B-9397-08002B2CF9AE}" pid="3" name="KSOProductBuildVer">
    <vt:lpwstr>2052-11.1.0.11744</vt:lpwstr>
  </property>
</Properties>
</file>