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344" r:id="rId4"/>
    <p:sldId id="327" r:id="rId5"/>
    <p:sldId id="332" r:id="rId6"/>
    <p:sldId id="330" r:id="rId7"/>
    <p:sldId id="329" r:id="rId8"/>
    <p:sldId id="328" r:id="rId9"/>
    <p:sldId id="333" r:id="rId10"/>
    <p:sldId id="265" r:id="rId11"/>
    <p:sldId id="266" r:id="rId12"/>
    <p:sldId id="270" r:id="rId13"/>
    <p:sldId id="272" r:id="rId14"/>
    <p:sldId id="273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717" autoAdjust="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16"/>
      </p:guideLst>
    </p:cSldViewPr>
  </p:slideViewPr>
  <p:outlineViewPr>
    <p:cViewPr>
      <p:scale>
        <a:sx n="33" d="100"/>
        <a:sy n="33" d="100"/>
      </p:scale>
      <p:origin x="0" y="4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8985" y="1600200"/>
          <a:ext cx="8632825" cy="4319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560"/>
                <a:gridCol w="1440000"/>
                <a:gridCol w="1440000"/>
                <a:gridCol w="1440000"/>
                <a:gridCol w="1440000"/>
                <a:gridCol w="1440000"/>
              </a:tblGrid>
              <a:tr h="86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110200006-a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普通门诊诊察费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110200006-b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副主任医师门诊诊察费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110200006-c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主任医师门诊诊察费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110200003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急诊诊查费  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22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2000" y="1500174"/>
          <a:ext cx="864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620000"/>
                <a:gridCol w="1080000"/>
                <a:gridCol w="1080000"/>
                <a:gridCol w="1620000"/>
                <a:gridCol w="1800000"/>
              </a:tblGrid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120500002-a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中清创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120500003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小清创缝合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以下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120500003-a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小清创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120600001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特大换药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39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以上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120600002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大换药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26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40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－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1999" y="1600200"/>
          <a:ext cx="8640002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963"/>
                <a:gridCol w="1816205"/>
                <a:gridCol w="1089723"/>
                <a:gridCol w="1089723"/>
                <a:gridCol w="1634584"/>
                <a:gridCol w="1556804"/>
              </a:tblGrid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220302012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临床操作的彩色多普勒超声引导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250101015-b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血细胞分析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18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250102035-c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尿液分析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干化学法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250102024-a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尿沉渣定量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仪器法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250103001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粪便常规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2000" y="1600200"/>
          <a:ext cx="864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800000"/>
                <a:gridCol w="899795"/>
                <a:gridCol w="900205"/>
                <a:gridCol w="1620000"/>
                <a:gridCol w="1908000"/>
              </a:tblGrid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250308004-a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淀粉酶测定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干化学法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310602006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血气分析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58.5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310902005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纤维胃十二指肠镜检查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104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含活检、刷检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310902011 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超细内镜检查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260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310903005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纤维结肠镜检查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130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含活检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457200" y="1600200"/>
          <a:ext cx="8229202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166"/>
                <a:gridCol w="1610061"/>
                <a:gridCol w="1073374"/>
                <a:gridCol w="1073374"/>
                <a:gridCol w="1610061"/>
                <a:gridCol w="1431166"/>
              </a:tblGrid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310905006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胆道镜检查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260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310905007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腹腔镜检查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260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含活检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311000034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膀胱镜尿道镜检查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156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含活检，包括取异物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投诉电话：</a:t>
                      </a:r>
                      <a:r>
                        <a:rPr lang="en-US" altLang="zh-CN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12315</a:t>
                      </a:r>
                      <a:endParaRPr lang="en-US" altLang="zh-CN" sz="1800" b="1" i="0" dirty="0" smtClean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联系电话：</a:t>
                      </a:r>
                      <a:r>
                        <a:rPr lang="en-US" altLang="zh-CN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0513-88869923</a:t>
                      </a:r>
                      <a:endParaRPr lang="en-US" altLang="zh-CN" sz="1800" b="1" i="0" dirty="0" smtClean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78460" y="1600200"/>
          <a:ext cx="8513445" cy="4505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240"/>
                <a:gridCol w="1420495"/>
                <a:gridCol w="1420495"/>
                <a:gridCol w="1419860"/>
                <a:gridCol w="1420495"/>
                <a:gridCol w="1419860"/>
              </a:tblGrid>
              <a:tr h="15017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501775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住院诊察费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日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18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501775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住院</a:t>
                      </a: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诊察费</a:t>
                      </a: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（儿科）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28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00355" y="1303655"/>
          <a:ext cx="859155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/>
                <a:gridCol w="1431925"/>
                <a:gridCol w="1431925"/>
                <a:gridCol w="1431925"/>
                <a:gridCol w="1431925"/>
                <a:gridCol w="1431925"/>
              </a:tblGrid>
              <a:tr h="10312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110400001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院前急救费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45.5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110600001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救护车使用费（起步）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公里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110600001-a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救护车使用费（A）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公里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五公里外加收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110300001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急诊监护费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日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130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23850" y="1303655"/>
          <a:ext cx="8568055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430"/>
                <a:gridCol w="1431925"/>
                <a:gridCol w="1431925"/>
                <a:gridCol w="1431925"/>
                <a:gridCol w="1431925"/>
                <a:gridCol w="1431925"/>
              </a:tblGrid>
              <a:tr h="10312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肌肉注射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120400002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静脉注射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120400006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静脉输液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8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120400007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小儿静脉输液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456565" y="1348740"/>
          <a:ext cx="8530590" cy="507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765"/>
                <a:gridCol w="1421765"/>
                <a:gridCol w="1421765"/>
                <a:gridCol w="1421765"/>
                <a:gridCol w="1421765"/>
                <a:gridCol w="1421765"/>
              </a:tblGrid>
              <a:tr h="11804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17983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210102015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数字化摄影(DR)                     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曝光次数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胶片另收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180465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210200001-b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磁共振平扫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部位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360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sym typeface="+mn-ea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胶片另收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530985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210300001-b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多排螺旋CT平扫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部位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180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sym typeface="+mn-ea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胶片另收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00355" y="1303655"/>
          <a:ext cx="859155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/>
                <a:gridCol w="1431925"/>
                <a:gridCol w="1431925"/>
                <a:gridCol w="1431925"/>
                <a:gridCol w="1431925"/>
                <a:gridCol w="1431925"/>
              </a:tblGrid>
              <a:tr h="10312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310100016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腰椎穿刺术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104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310604005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胸腔穿刺术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311000008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血液透析滤过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650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311201050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刮宫术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104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15595" y="1303655"/>
          <a:ext cx="857631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385"/>
                <a:gridCol w="1429385"/>
                <a:gridCol w="1429385"/>
                <a:gridCol w="1429385"/>
                <a:gridCol w="1429385"/>
                <a:gridCol w="1429385"/>
              </a:tblGrid>
              <a:tr h="13055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30556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330100005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全身麻醉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2小时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507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30556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330610001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扁桃体切除术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300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30556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331002005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胃癌根治术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3680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537845" y="1303655"/>
          <a:ext cx="8354060" cy="652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7135"/>
                <a:gridCol w="1429385"/>
                <a:gridCol w="1429385"/>
                <a:gridCol w="1429385"/>
                <a:gridCol w="1452880"/>
                <a:gridCol w="1405890"/>
              </a:tblGrid>
              <a:tr h="13055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30556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331006002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胆囊切除术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870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甲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30556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331008001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腹股沟疝修补术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单侧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1660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甲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30556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331400002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单胎顺产接生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1220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甲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1999" y="1500174"/>
          <a:ext cx="8640002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638"/>
                <a:gridCol w="1838298"/>
                <a:gridCol w="919150"/>
                <a:gridCol w="919150"/>
                <a:gridCol w="1654468"/>
                <a:gridCol w="1838298"/>
              </a:tblGrid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120400012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动脉穿刺置管术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70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120400013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抗肿瘤化学药物配置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组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大清创缝合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170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以上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120500001-a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大清创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70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中清创缝合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85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30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－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ed0fbadf-08b1-46d8-a20b-b179ef0282b1}"/>
  <p:tag name="TABLE_ENDDRAG_ORIGIN_RECT" val="657*240"/>
  <p:tag name="TABLE_ENDDRAG_RECT" val="26*181*657*240"/>
</p:tagLst>
</file>

<file path=ppt/tags/tag10.xml><?xml version="1.0" encoding="utf-8"?>
<p:tagLst xmlns:p="http://schemas.openxmlformats.org/presentationml/2006/main">
  <p:tag name="KSO_WM_UNIT_TABLE_BEAUTIFY" val="smartTable{659a6b1f-c6b9-461c-bb4b-5c34f3bb874b}"/>
</p:tagLst>
</file>

<file path=ppt/tags/tag11.xml><?xml version="1.0" encoding="utf-8"?>
<p:tagLst xmlns:p="http://schemas.openxmlformats.org/presentationml/2006/main">
  <p:tag name="KSO_WM_UNIT_TABLE_BEAUTIFY" val="smartTable{aa252dcb-d559-41a1-8eef-f664c3cd6442}"/>
  <p:tag name="TABLE_ENDDRAG_ORIGIN_RECT" val="664*405"/>
  <p:tag name="TABLE_ENDDRAG_RECT" val="24*118*664*405"/>
</p:tagLst>
</file>

<file path=ppt/tags/tag12.xml><?xml version="1.0" encoding="utf-8"?>
<p:tagLst xmlns:p="http://schemas.openxmlformats.org/presentationml/2006/main">
  <p:tag name="KSO_WM_UNIT_TABLE_BEAUTIFY" val="smartTable{41e9ff96-08be-448a-a394-e23d8aa258c7}"/>
</p:tagLst>
</file>

<file path=ppt/tags/tag13.xml><?xml version="1.0" encoding="utf-8"?>
<p:tagLst xmlns:p="http://schemas.openxmlformats.org/presentationml/2006/main">
  <p:tag name="KSO_WM_UNIT_TABLE_BEAUTIFY" val="smartTable{8354de08-a830-47cd-abd5-ada515826377}"/>
  <p:tag name="TABLE_ENDDRAG_ORIGIN_RECT" val="656*411"/>
  <p:tag name="TABLE_ENDDRAG_RECT" val="27*118*657*411"/>
</p:tagLst>
</file>

<file path=ppt/tags/tag2.xml><?xml version="1.0" encoding="utf-8"?>
<p:tagLst xmlns:p="http://schemas.openxmlformats.org/presentationml/2006/main">
  <p:tag name="KSO_WM_UNIT_TABLE_BEAUTIFY" val="smartTable{ed0fbadf-08b1-46d8-a20b-b179ef0282b1}"/>
  <p:tag name="TABLE_ENDDRAG_ORIGIN_RECT" val="670*354"/>
  <p:tag name="TABLE_ENDDRAG_RECT" val="29*126*670*354"/>
</p:tagLst>
</file>

<file path=ppt/tags/tag3.xml><?xml version="1.0" encoding="utf-8"?>
<p:tagLst xmlns:p="http://schemas.openxmlformats.org/presentationml/2006/main">
  <p:tag name="KSO_WM_UNIT_TABLE_BEAUTIFY" val="smartTable{ed0fbadf-08b1-46d8-a20b-b179ef0282b1}"/>
  <p:tag name="TABLE_ENDDRAG_ORIGIN_RECT" val="676*405"/>
  <p:tag name="TABLE_ENDDRAG_RECT" val="23*102*676*406"/>
</p:tagLst>
</file>

<file path=ppt/tags/tag4.xml><?xml version="1.0" encoding="utf-8"?>
<p:tagLst xmlns:p="http://schemas.openxmlformats.org/presentationml/2006/main">
  <p:tag name="KSO_WM_UNIT_TABLE_BEAUTIFY" val="smartTable{ed0fbadf-08b1-46d8-a20b-b179ef0282b1}"/>
  <p:tag name="TABLE_ENDDRAG_ORIGIN_RECT" val="676*405"/>
  <p:tag name="TABLE_ENDDRAG_RECT" val="23*102*676*406"/>
</p:tagLst>
</file>

<file path=ppt/tags/tag5.xml><?xml version="1.0" encoding="utf-8"?>
<p:tagLst xmlns:p="http://schemas.openxmlformats.org/presentationml/2006/main">
  <p:tag name="KSO_WM_UNIT_TABLE_BEAUTIFY" val="smartTable{ed0fbadf-08b1-46d8-a20b-b179ef0282b1}"/>
  <p:tag name="TABLE_ENDDRAG_ORIGIN_RECT" val="671*399"/>
  <p:tag name="TABLE_ENDDRAG_RECT" val="36*106*671*399"/>
</p:tagLst>
</file>

<file path=ppt/tags/tag6.xml><?xml version="1.0" encoding="utf-8"?>
<p:tagLst xmlns:p="http://schemas.openxmlformats.org/presentationml/2006/main">
  <p:tag name="KSO_WM_UNIT_TABLE_BEAUTIFY" val="smartTable{ed0fbadf-08b1-46d8-a20b-b179ef0282b1}"/>
  <p:tag name="TABLE_ENDDRAG_ORIGIN_RECT" val="676*405"/>
  <p:tag name="TABLE_ENDDRAG_RECT" val="23*102*676*406"/>
</p:tagLst>
</file>

<file path=ppt/tags/tag7.xml><?xml version="1.0" encoding="utf-8"?>
<p:tagLst xmlns:p="http://schemas.openxmlformats.org/presentationml/2006/main">
  <p:tag name="KSO_WM_UNIT_TABLE_BEAUTIFY" val="smartTable{ed0fbadf-08b1-46d8-a20b-b179ef0282b1}"/>
  <p:tag name="TABLE_ENDDRAG_ORIGIN_RECT" val="675*411"/>
  <p:tag name="TABLE_ENDDRAG_RECT" val="24*102*675*411"/>
</p:tagLst>
</file>

<file path=ppt/tags/tag8.xml><?xml version="1.0" encoding="utf-8"?>
<p:tagLst xmlns:p="http://schemas.openxmlformats.org/presentationml/2006/main">
  <p:tag name="KSO_WM_UNIT_TABLE_BEAUTIFY" val="smartTable{ed0fbadf-08b1-46d8-a20b-b179ef0282b1}"/>
  <p:tag name="TABLE_ENDDRAG_ORIGIN_RECT" val="675*411"/>
  <p:tag name="TABLE_ENDDRAG_RECT" val="24*102*675*411"/>
</p:tagLst>
</file>

<file path=ppt/tags/tag9.xml><?xml version="1.0" encoding="utf-8"?>
<p:tagLst xmlns:p="http://schemas.openxmlformats.org/presentationml/2006/main">
  <p:tag name="KSO_WM_UNIT_TABLE_BEAUTIFY" val="smartTable{d3a1915a-bc18-4118-81ff-f62ac3905708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1722</Words>
  <Application>WPS 演示</Application>
  <PresentationFormat>全屏显示(4:3)</PresentationFormat>
  <Paragraphs>700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海安市人民医院医疗服务项目价格公示</vt:lpstr>
      <vt:lpstr>海安市人民医院医疗服务项目价格公示</vt:lpstr>
      <vt:lpstr>海安市人民医院医疗服务项目价格公示</vt:lpstr>
      <vt:lpstr>海安市人民医院医疗服务项目价格公示</vt:lpstr>
      <vt:lpstr>海安市人民医院医疗服务项目价格公示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海安人民医院 主要医疗服务项目价格公示</dc:title>
  <dc:creator>Administrator</dc:creator>
  <cp:lastModifiedBy>三塘风景</cp:lastModifiedBy>
  <cp:revision>31</cp:revision>
  <dcterms:created xsi:type="dcterms:W3CDTF">2021-07-20T07:56:00Z</dcterms:created>
  <dcterms:modified xsi:type="dcterms:W3CDTF">2022-04-27T08:32:50Z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92ABB394F7974F6B93485CD194E4892C</vt:lpwstr>
  </property>
  <property fmtid="{D5CDD505-2E9C-101B-9397-08002B2CF9AE}" pid="3" name="KSOProductBuildVer">
    <vt:lpwstr>2052-11.1.0.11365</vt:lpwstr>
  </property>
</Properties>
</file>